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59" r:id="rId3"/>
    <p:sldId id="274" r:id="rId4"/>
    <p:sldId id="260" r:id="rId5"/>
    <p:sldId id="278" r:id="rId6"/>
    <p:sldId id="279" r:id="rId7"/>
    <p:sldId id="275" r:id="rId8"/>
    <p:sldId id="276" r:id="rId9"/>
    <p:sldId id="280" r:id="rId10"/>
    <p:sldId id="281" r:id="rId11"/>
    <p:sldId id="282" r:id="rId12"/>
    <p:sldId id="277" r:id="rId13"/>
    <p:sldId id="283" r:id="rId14"/>
    <p:sldId id="270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7FA17-C905-4FB1-BFAE-9A72EBF0C383}" v="788" dt="2022-06-27T03:50:49.772"/>
    <p1510:client id="{5AD34D82-0F0F-FA53-2961-091F40834816}" v="472" dt="2022-06-27T02:40:40.359"/>
    <p1510:client id="{AC3233E3-4A76-407E-87AC-C08927BD0F80}" v="312" dt="2022-06-26T22:57:06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929872047244093"/>
          <c:y val="0.43058209703604228"/>
          <c:w val="0.32109018208661416"/>
          <c:h val="0.4816352435017689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 of addresses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8-467F-9F0B-5DDF78F2E1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28-467F-9F0B-5DDF78F2E1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28-467F-9F0B-5DDF78F2E1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28-467F-9F0B-5DDF78F2E14A}"/>
              </c:ext>
            </c:extLst>
          </c:dPt>
          <c:cat>
            <c:strRef>
              <c:f>Sheet1!$A$2:$A$5</c:f>
              <c:strCache>
                <c:ptCount val="3"/>
                <c:pt idx="0">
                  <c:v>Open Address</c:v>
                </c:pt>
                <c:pt idx="1">
                  <c:v>CoreLogic</c:v>
                </c:pt>
                <c:pt idx="2">
                  <c:v>Datablist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600000</c:v>
                </c:pt>
                <c:pt idx="1">
                  <c:v>400000</c:v>
                </c:pt>
                <c:pt idx="2">
                  <c:v>150000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D2-4270-9409-054AB8E4B7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929872047244093"/>
          <c:y val="0.43058209703604228"/>
          <c:w val="0.32109018208661416"/>
          <c:h val="0.481635243501768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 descr="A screenshot of a computer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7C54AEFD-A2B2-F46D-E292-9B9097ADB31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805789" cy="351469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661F71-DED6-4C45-8195-96AE244F0E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8E9F7-7D4C-4141-9CF8-9A70471744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96EA6-0450-48EE-8E02-9EB5F0B81C4E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58F13-D172-48F1-BD1D-C3A3F6D845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92861-0FFD-4D90-81AA-D333ABEF67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DA7FB-F1FC-4D7C-B131-A08E0E708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522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44583-C569-410D-830D-6A03963DACF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0752E-F102-49DF-8B63-671208A07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8239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1D332CC-CE70-4A68-8B59-6EAC0EDAFD69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/>
              <a:t>EIGHTY BANK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69594-B8A1-437E-A95D-2E75C05E5FB2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B9ED-B6CA-4D37-A52D-F713D56FF8A5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FE680-9764-41D2-8FE0-86AFF4C0ED97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F67B6-5770-433C-9770-D0A37A261215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D49F2-735A-4D3B-81E7-ED0D888BFC83}" type="datetime1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D3982-6FF4-4E82-94CC-401EB61B79F5}" type="datetime1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79DE2-ADEA-4990-B2A5-FE4C64C7E269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0655-D39D-4258-A613-1401B804C8F9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460D-DAB2-44C9-A504-6A5E413BD1D4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74D5-07BA-4058-87F8-AD37B72FBE03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FBF1-993F-452C-B6FD-FC5427692CB7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38310-F687-4A91-BACF-2DBC955542F9}" type="datetime1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00FA4-9685-402E-9188-25F49B41E1D2}" type="datetime1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2E84-F4D7-44BB-81F2-3CE6893E8BF5}" type="datetime1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929E-119E-42E9-A787-1491F1FB992D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8171-0620-4A97-AC49-B4D2795CA837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EIGHTY BANK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6D38BE3-29B6-427A-99EA-F104AE005136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EIGHTY BANK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arty.com/products/apis/us-street-api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anLy8LxPTipXmARo4jO35hoNJe757fui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anLy8LxPTipXmARo4jO35hoNJe757fu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logic.co.nz/our-data/address-right" TargetMode="External"/><Relationship Id="rId2" Type="http://schemas.openxmlformats.org/officeDocument/2006/relationships/hyperlink" Target="https://batch.openaddresses.io/data#map=0/0/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datablist.com/learn/csv/download-sample-csv-fil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.usps.com/text/pub28/28apc_002.ht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EB051-900A-6E43-9060-ED33C33B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3669257" cy="484696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Amasis MT Pro Black"/>
              </a:rPr>
              <a:t>CS520</a:t>
            </a:r>
            <a:br>
              <a:rPr lang="en-US" sz="4800" dirty="0">
                <a:solidFill>
                  <a:srgbClr val="FFFFFF"/>
                </a:solidFill>
                <a:latin typeface="Amasis MT Pro Black"/>
              </a:rPr>
            </a:br>
            <a:r>
              <a:rPr lang="en-US" sz="2200" dirty="0">
                <a:solidFill>
                  <a:srgbClr val="FFFFFF"/>
                </a:solidFill>
                <a:latin typeface="Amasis MT Pro Black"/>
              </a:rPr>
              <a:t>Data Integration, Warehousing &amp; Governance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1E6C0-EA0B-D64B-B224-F5A1E2E3DB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685800"/>
            <a:ext cx="5968621" cy="4688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masis MT Pro Medium"/>
              </a:rPr>
              <a:t>Address MANAGEMENT</a:t>
            </a:r>
            <a:br>
              <a:rPr lang="en-US" sz="3600" dirty="0">
                <a:latin typeface="Amasis MT Pro Medium"/>
              </a:rPr>
            </a:br>
            <a:r>
              <a:rPr lang="en-US" sz="3600" dirty="0">
                <a:latin typeface="Amasis MT Pro Medium"/>
              </a:rPr>
              <a:t>(</a:t>
            </a:r>
            <a:r>
              <a:rPr lang="en-US" sz="3600" dirty="0" err="1">
                <a:latin typeface="Amasis MT Pro Medium"/>
              </a:rPr>
              <a:t>GeoLocation</a:t>
            </a:r>
            <a:r>
              <a:rPr lang="en-US" sz="3600" dirty="0">
                <a:latin typeface="Amasis MT Pro Medium"/>
              </a:rPr>
              <a:t>)</a:t>
            </a:r>
            <a:endParaRPr lang="en-US" dirty="0">
              <a:latin typeface="Amasis MT Pro Medium"/>
            </a:endParaRPr>
          </a:p>
          <a:p>
            <a:pPr marL="0" indent="0">
              <a:buNone/>
            </a:pPr>
            <a:endParaRPr lang="en-US" dirty="0">
              <a:latin typeface="Amasis MT Pro Medium"/>
            </a:endParaRPr>
          </a:p>
          <a:p>
            <a:pPr marL="0" indent="0">
              <a:buNone/>
            </a:pPr>
            <a:r>
              <a:rPr lang="en-US" dirty="0">
                <a:latin typeface="Amasis MT Pro Medium"/>
              </a:rPr>
              <a:t>MEMBERS: </a:t>
            </a:r>
          </a:p>
          <a:p>
            <a:pPr marL="0" indent="0">
              <a:buNone/>
            </a:pPr>
            <a:r>
              <a:rPr lang="en-US" dirty="0">
                <a:latin typeface="Amasis MT Pro Medium"/>
              </a:rPr>
              <a:t>- Nirbhay Tibadiya - Architect</a:t>
            </a:r>
          </a:p>
          <a:p>
            <a:pPr marL="0" indent="0">
              <a:buNone/>
            </a:pPr>
            <a:r>
              <a:rPr lang="en-US" dirty="0">
                <a:latin typeface="Amasis MT Pro Medium"/>
              </a:rPr>
              <a:t>- </a:t>
            </a:r>
            <a:r>
              <a:rPr lang="en-US" dirty="0">
                <a:latin typeface="Amasis MT Pro Medium" panose="02040604050005020304" pitchFamily="18" charset="0"/>
              </a:rPr>
              <a:t>Tirumala Laxmi – Data </a:t>
            </a:r>
            <a:r>
              <a:rPr lang="en-US" dirty="0" err="1">
                <a:latin typeface="Amasis MT Pro Medium" panose="02040604050005020304" pitchFamily="18" charset="0"/>
              </a:rPr>
              <a:t>SCience</a:t>
            </a:r>
            <a:endParaRPr lang="en-US" dirty="0">
              <a:latin typeface="Amasis MT Pro Medium" panose="020406040500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Amasis MT Pro Medium" panose="02040604050005020304" pitchFamily="18" charset="0"/>
              </a:rPr>
              <a:t>-  Singh Nitin - DBA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BAD8E-89C4-4958-A359-EDE684DA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SmartGEo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0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0FC5-B3AB-B609-DEC4-E89D46088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9500418" cy="50390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masis MT Pro Black"/>
              </a:rPr>
              <a:t>Data Visualization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C42B1-806E-6E41-E6EB-7D71345D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FCF4C-82B0-7749-7C3B-D06169129A74}"/>
              </a:ext>
            </a:extLst>
          </p:cNvPr>
          <p:cNvSpPr txBox="1"/>
          <p:nvPr/>
        </p:nvSpPr>
        <p:spPr>
          <a:xfrm>
            <a:off x="462117" y="1710813"/>
            <a:ext cx="40410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ptos Display" panose="020B0004020202020204" pitchFamily="34" charset="0"/>
                <a:cs typeface="Angsana New" panose="020B0502040204020203" pitchFamily="18" charset="-34"/>
              </a:rPr>
              <a:t>Missing Structure Type value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Freeway  1 San Diago, CA, 91911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</a:t>
            </a:r>
            <a:r>
              <a:rPr lang="en-US" sz="1600" dirty="0" err="1">
                <a:latin typeface="Aptos Display" panose="020B0004020202020204" pitchFamily="34" charset="0"/>
                <a:cs typeface="Angsana New" panose="020B0502040204020203" pitchFamily="18" charset="-34"/>
              </a:rPr>
              <a:t>FreeeWY</a:t>
            </a: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  1 San Diago, CA, 91911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 FRWAY San #1  Diago , CA, 91911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endParaRPr lang="en-US" sz="1600" dirty="0">
              <a:latin typeface="Aptos Display" panose="020B0004020202020204" pitchFamily="34" charset="0"/>
              <a:cs typeface="Angsana New" panose="020B0502040204020203" pitchFamily="18" charset="-34"/>
            </a:endParaRPr>
          </a:p>
          <a:p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FRWY San -1 Diago, CA 91911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FWY San # 1 </a:t>
            </a:r>
            <a:r>
              <a:rPr lang="en-US" sz="1600" dirty="0" err="1">
                <a:latin typeface="Aptos Display" panose="020B0004020202020204" pitchFamily="34" charset="0"/>
                <a:cs typeface="Angsana New" panose="020B0502040204020203" pitchFamily="18" charset="-34"/>
              </a:rPr>
              <a:t>Dgo</a:t>
            </a: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, CA 91911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B2D30-664F-0A74-6F7F-0719A212D6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37544" y="2787812"/>
            <a:ext cx="5578323" cy="2019475"/>
          </a:xfr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688BF437-6727-68DE-36D4-C1B58977B25C}"/>
              </a:ext>
            </a:extLst>
          </p:cNvPr>
          <p:cNvSpPr/>
          <p:nvPr/>
        </p:nvSpPr>
        <p:spPr>
          <a:xfrm>
            <a:off x="4159044" y="1310695"/>
            <a:ext cx="3087329" cy="130160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arajita" panose="020B0502040204020203" pitchFamily="18" charset="0"/>
                <a:cs typeface="Aparajita" panose="020B0502040204020203" pitchFamily="18" charset="0"/>
              </a:rPr>
              <a:t>BLDG/UNIT/SUITE</a:t>
            </a:r>
            <a:br>
              <a:rPr lang="en-US" dirty="0">
                <a:latin typeface="Aparajita" panose="020B0502040204020203" pitchFamily="18" charset="0"/>
                <a:cs typeface="Aparajita" panose="020B0502040204020203" pitchFamily="18" charset="0"/>
              </a:rPr>
            </a:br>
            <a:r>
              <a:rPr lang="en-US" dirty="0">
                <a:latin typeface="Aparajita" panose="020B0502040204020203" pitchFamily="18" charset="0"/>
                <a:cs typeface="Aparajita" panose="020B0502040204020203" pitchFamily="18" charset="0"/>
              </a:rPr>
              <a:t>/FLOOR/APT</a:t>
            </a:r>
            <a:br>
              <a:rPr lang="en-US" dirty="0">
                <a:latin typeface="Aparajita" panose="020B0502040204020203" pitchFamily="18" charset="0"/>
                <a:cs typeface="Aparajita" panose="020B0502040204020203" pitchFamily="18" charset="0"/>
              </a:rPr>
            </a:br>
            <a:r>
              <a:rPr lang="en-US" dirty="0">
                <a:latin typeface="Aparajita" panose="020B0502040204020203" pitchFamily="18" charset="0"/>
                <a:cs typeface="Aparajita" panose="020B0502040204020203" pitchFamily="18" charset="0"/>
              </a:rPr>
              <a:t>?</a:t>
            </a:r>
          </a:p>
        </p:txBody>
      </p:sp>
      <p:pic>
        <p:nvPicPr>
          <p:cNvPr id="13" name="Picture 12" descr="Casual woman with hand on hip">
            <a:extLst>
              <a:ext uri="{FF2B5EF4-FFF2-40B4-BE49-F238E27FC236}">
                <a16:creationId xmlns:a16="http://schemas.microsoft.com/office/drawing/2014/main" id="{703FE7AE-85DE-F591-796C-38305791B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83" y="2639562"/>
            <a:ext cx="1791727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0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0FC5-B3AB-B609-DEC4-E89D46088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8949812" cy="405151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Amasis MT Pro Black"/>
              </a:rPr>
              <a:t>Data Visualization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C42B1-806E-6E41-E6EB-7D71345D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FCF4C-82B0-7749-7C3B-D06169129A74}"/>
              </a:ext>
            </a:extLst>
          </p:cNvPr>
          <p:cNvSpPr txBox="1"/>
          <p:nvPr/>
        </p:nvSpPr>
        <p:spPr>
          <a:xfrm>
            <a:off x="462117" y="1710813"/>
            <a:ext cx="404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A53111-4A08-71FC-3A89-329034AB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325" y="1340440"/>
            <a:ext cx="5928874" cy="3360711"/>
          </a:xfrm>
          <a:prstGeom prst="rect">
            <a:avLst/>
          </a:prstGeom>
        </p:spPr>
      </p:pic>
      <p:pic>
        <p:nvPicPr>
          <p:cNvPr id="10" name="Picture 9" descr="Woman in wheelchair holding wheel">
            <a:extLst>
              <a:ext uri="{FF2B5EF4-FFF2-40B4-BE49-F238E27FC236}">
                <a16:creationId xmlns:a16="http://schemas.microsoft.com/office/drawing/2014/main" id="{8FD5E776-C39D-D1B0-4368-6792B57D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8" y="2307591"/>
            <a:ext cx="1386837" cy="2762198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C63E764-C6AC-519E-5190-63A25B145FC6}"/>
              </a:ext>
            </a:extLst>
          </p:cNvPr>
          <p:cNvSpPr/>
          <p:nvPr/>
        </p:nvSpPr>
        <p:spPr>
          <a:xfrm>
            <a:off x="1479754" y="1987812"/>
            <a:ext cx="1804220" cy="989194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Walking beyond what’s comfortable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A90C31-3F90-46EF-B235-132646F8BCEB}"/>
              </a:ext>
            </a:extLst>
          </p:cNvPr>
          <p:cNvSpPr txBox="1"/>
          <p:nvPr/>
        </p:nvSpPr>
        <p:spPr>
          <a:xfrm>
            <a:off x="2381864" y="1202982"/>
            <a:ext cx="33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masis MT Pro Light" panose="020F0502020204030204" pitchFamily="18" charset="0"/>
                <a:cs typeface="Aparajita" panose="02020603050405020304" pitchFamily="18" charset="0"/>
              </a:rPr>
              <a:t>Latitude and Longitude Outlier</a:t>
            </a:r>
          </a:p>
        </p:txBody>
      </p:sp>
    </p:spTree>
    <p:extLst>
      <p:ext uri="{BB962C8B-B14F-4D97-AF65-F5344CB8AC3E}">
        <p14:creationId xmlns:p14="http://schemas.microsoft.com/office/powerpoint/2010/main" val="412875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08E6-BC89-4D32-BFAE-19685453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Black"/>
              </a:rPr>
              <a:t>Validation TOOL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E91655-06F8-45FB-BEFD-186C3536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79" y="2791838"/>
            <a:ext cx="10394729" cy="25881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3B6CF-3547-4C30-AA46-6372743C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1AF5BB-843F-1BDA-C5F4-C3521D75E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05803"/>
              </p:ext>
            </p:extLst>
          </p:nvPr>
        </p:nvGraphicFramePr>
        <p:xfrm>
          <a:off x="1762125" y="3743324"/>
          <a:ext cx="8162924" cy="63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462">
                  <a:extLst>
                    <a:ext uri="{9D8B030D-6E8A-4147-A177-3AD203B41FA5}">
                      <a16:colId xmlns:a16="http://schemas.microsoft.com/office/drawing/2014/main" val="1414035928"/>
                    </a:ext>
                  </a:extLst>
                </a:gridCol>
                <a:gridCol w="4081462">
                  <a:extLst>
                    <a:ext uri="{9D8B030D-6E8A-4147-A177-3AD203B41FA5}">
                      <a16:colId xmlns:a16="http://schemas.microsoft.com/office/drawing/2014/main" val="2193032002"/>
                    </a:ext>
                  </a:extLst>
                </a:gridCol>
              </a:tblGrid>
              <a:tr h="63817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SMARTYSTERRT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Address Verification APIs (smarty.com)</a:t>
                      </a:r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88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10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0FC5-B3AB-B609-DEC4-E89D46088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8949812" cy="405151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Amasis MT Pro Black"/>
              </a:rPr>
              <a:t>Data Visualization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C42B1-806E-6E41-E6EB-7D71345D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FCF4C-82B0-7749-7C3B-D06169129A74}"/>
              </a:ext>
            </a:extLst>
          </p:cNvPr>
          <p:cNvSpPr txBox="1"/>
          <p:nvPr/>
        </p:nvSpPr>
        <p:spPr>
          <a:xfrm>
            <a:off x="462117" y="1710813"/>
            <a:ext cx="404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8DAA1-B667-0B69-372E-66D5F5B7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612" y="1199535"/>
            <a:ext cx="7913466" cy="3612088"/>
          </a:xfrm>
          <a:prstGeom prst="rect">
            <a:avLst/>
          </a:prstGeom>
        </p:spPr>
      </p:pic>
      <p:pic>
        <p:nvPicPr>
          <p:cNvPr id="11" name="Picture 10" descr="Young businessman raised fist">
            <a:extLst>
              <a:ext uri="{FF2B5EF4-FFF2-40B4-BE49-F238E27FC236}">
                <a16:creationId xmlns:a16="http://schemas.microsoft.com/office/drawing/2014/main" id="{1216F0EA-F661-56D4-C93B-AB7280CA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17" y="1880853"/>
            <a:ext cx="1497205" cy="3693028"/>
          </a:xfrm>
          <a:prstGeom prst="rect">
            <a:avLst/>
          </a:prstGeom>
        </p:spPr>
      </p:pic>
      <p:pic>
        <p:nvPicPr>
          <p:cNvPr id="16" name="Picture 15" descr="Business woman counting five">
            <a:extLst>
              <a:ext uri="{FF2B5EF4-FFF2-40B4-BE49-F238E27FC236}">
                <a16:creationId xmlns:a16="http://schemas.microsoft.com/office/drawing/2014/main" id="{9727367E-614B-6B1C-FB88-E9E2D837F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42" y="1940028"/>
            <a:ext cx="1305438" cy="3450399"/>
          </a:xfrm>
          <a:prstGeom prst="rect">
            <a:avLst/>
          </a:prstGeom>
        </p:spPr>
      </p:pic>
      <p:pic>
        <p:nvPicPr>
          <p:cNvPr id="18" name="Picture 17" descr="Businessman thumbs up">
            <a:extLst>
              <a:ext uri="{FF2B5EF4-FFF2-40B4-BE49-F238E27FC236}">
                <a16:creationId xmlns:a16="http://schemas.microsoft.com/office/drawing/2014/main" id="{61118C7F-D10D-82E1-2315-133DAE581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573" y="1592715"/>
            <a:ext cx="1388039" cy="3912214"/>
          </a:xfrm>
          <a:prstGeom prst="rect">
            <a:avLst/>
          </a:prstGeom>
        </p:spPr>
      </p:pic>
      <p:sp>
        <p:nvSpPr>
          <p:cNvPr id="19" name="Star: 10 Points 18">
            <a:extLst>
              <a:ext uri="{FF2B5EF4-FFF2-40B4-BE49-F238E27FC236}">
                <a16:creationId xmlns:a16="http://schemas.microsoft.com/office/drawing/2014/main" id="{30F62C97-F11A-9004-5B17-B79E0DB3F4C2}"/>
              </a:ext>
            </a:extLst>
          </p:cNvPr>
          <p:cNvSpPr/>
          <p:nvPr/>
        </p:nvSpPr>
        <p:spPr>
          <a:xfrm>
            <a:off x="281532" y="1217900"/>
            <a:ext cx="1085151" cy="646331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 #28</a:t>
            </a:r>
          </a:p>
        </p:txBody>
      </p:sp>
    </p:spTree>
    <p:extLst>
      <p:ext uri="{BB962C8B-B14F-4D97-AF65-F5344CB8AC3E}">
        <p14:creationId xmlns:p14="http://schemas.microsoft.com/office/powerpoint/2010/main" val="3689751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0FC5-B3AB-B609-DEC4-E89D4608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masis MT Pro Black"/>
              </a:rPr>
              <a:t>WORKSPACE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7BAF-2095-1707-CF23-7A402658AA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latin typeface="Amasis MT Pro Medium"/>
                <a:hlinkClick r:id="rId2"/>
              </a:rPr>
              <a:t>Central Repository Master Table schema</a:t>
            </a:r>
            <a:endParaRPr lang="en-US" dirty="0">
              <a:latin typeface="Amasis MT Pro Medium"/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Amasis MT Pro Medium"/>
              </a:rPr>
              <a:t>Source code: </a:t>
            </a:r>
            <a:endParaRPr lang="en-US" dirty="0">
              <a:latin typeface="Amasis MT Pro Medium"/>
              <a:ea typeface="+mn-lt"/>
              <a:cs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C42B1-806E-6E41-E6EB-7D71345D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</p:spTree>
    <p:extLst>
      <p:ext uri="{BB962C8B-B14F-4D97-AF65-F5344CB8AC3E}">
        <p14:creationId xmlns:p14="http://schemas.microsoft.com/office/powerpoint/2010/main" val="203131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3422-D197-4764-B9F3-F7AD62B5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masis MT Pro Black"/>
              </a:rPr>
              <a:t>              </a:t>
            </a:r>
            <a:br>
              <a:rPr lang="en-US" dirty="0">
                <a:latin typeface="Amasis MT Pro Black"/>
              </a:rPr>
            </a:br>
            <a:r>
              <a:rPr lang="en-US" dirty="0">
                <a:latin typeface="Amasis MT Pro Black"/>
              </a:rPr>
              <a:t>Question</a:t>
            </a:r>
            <a:br>
              <a:rPr lang="en-US" dirty="0">
                <a:latin typeface="Amasis MT Pro Black"/>
              </a:rPr>
            </a:br>
            <a:r>
              <a:rPr lang="en-US" dirty="0">
                <a:latin typeface="Amasis MT Pro Black"/>
              </a:rPr>
              <a:t>?</a:t>
            </a:r>
            <a:br>
              <a:rPr lang="en-US" dirty="0">
                <a:latin typeface="Amasis MT Pro Black"/>
              </a:rPr>
            </a:br>
            <a:r>
              <a:rPr lang="en-US" dirty="0">
                <a:latin typeface="Amasis MT Pro Black"/>
              </a:rPr>
              <a:t>THANK YOU!</a:t>
            </a:r>
            <a:br>
              <a:rPr lang="en-US" dirty="0">
                <a:latin typeface="Amasis MT Pro Black"/>
              </a:rPr>
            </a:br>
            <a:endParaRPr lang="en-US" dirty="0">
              <a:latin typeface="Amasis MT Pro Black" panose="02040A040500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EC012-E854-4ED3-8384-617CCB02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19A02F-684B-1B11-89B0-FE2B0EB49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68089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1FA1-54C9-4757-B74B-8F5A0D09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Black"/>
              </a:rPr>
              <a:t>Interest of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6C2AE-2F42-4D8D-828B-1E63400F7D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latin typeface="Amasis MT Pro Medium" panose="020B0604020202020204" pitchFamily="18" charset="0"/>
            </a:endParaRPr>
          </a:p>
          <a:p>
            <a:r>
              <a:rPr lang="en-US" dirty="0">
                <a:latin typeface="Amasis MT Pro Medium"/>
              </a:rPr>
              <a:t>Domain:  Geolocation /Address Management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Geocoding, especially in the context of a geolocation or address management system, is a significant and valuable domain within the IT industry. Geocoding involves the process of converting addresses or place  names into geographic coordinates (latitude and longitude) on a map.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Amasis MT Pro Medium" panose="020B0604020202020204" pitchFamily="18" charset="0"/>
            </a:endParaRPr>
          </a:p>
          <a:p>
            <a:endParaRPr lang="en-US" dirty="0">
              <a:latin typeface="Amasis MT Pro Medium" panose="020B060402020202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1C5F4-EFE0-4215-8F43-5761008B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</p:spTree>
    <p:extLst>
      <p:ext uri="{BB962C8B-B14F-4D97-AF65-F5344CB8AC3E}">
        <p14:creationId xmlns:p14="http://schemas.microsoft.com/office/powerpoint/2010/main" val="59050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0FC5-B3AB-B609-DEC4-E89D4608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Black"/>
              </a:rPr>
              <a:t>Data Sources 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BBF7CA-3317-FA8C-E5A9-45C8521B1AA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07077049"/>
              </p:ext>
            </p:extLst>
          </p:nvPr>
        </p:nvGraphicFramePr>
        <p:xfrm>
          <a:off x="685800" y="2063750"/>
          <a:ext cx="1039494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4983">
                  <a:extLst>
                    <a:ext uri="{9D8B030D-6E8A-4147-A177-3AD203B41FA5}">
                      <a16:colId xmlns:a16="http://schemas.microsoft.com/office/drawing/2014/main" val="3658619745"/>
                    </a:ext>
                  </a:extLst>
                </a:gridCol>
                <a:gridCol w="3464983">
                  <a:extLst>
                    <a:ext uri="{9D8B030D-6E8A-4147-A177-3AD203B41FA5}">
                      <a16:colId xmlns:a16="http://schemas.microsoft.com/office/drawing/2014/main" val="3558805156"/>
                    </a:ext>
                  </a:extLst>
                </a:gridCol>
                <a:gridCol w="3464983">
                  <a:extLst>
                    <a:ext uri="{9D8B030D-6E8A-4147-A177-3AD203B41FA5}">
                      <a16:colId xmlns:a16="http://schemas.microsoft.com/office/drawing/2014/main" val="311409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Formate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27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Open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2"/>
                        </a:rPr>
                        <a:t>OpenAddresses</a:t>
                      </a: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2"/>
                        </a:rPr>
                        <a:t> Batch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2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CoreLogic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3"/>
                        </a:rPr>
                        <a:t>AddressRight</a:t>
                      </a:r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3"/>
                        </a:rPr>
                        <a:t> | CoreLogic New Zealand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71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Datablist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Download Sample CSV Files for free - </a:t>
                      </a:r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Datablist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1753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C42B1-806E-6E41-E6EB-7D71345D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  <p:pic>
        <p:nvPicPr>
          <p:cNvPr id="3" name="chart">
            <a:extLst>
              <a:ext uri="{FF2B5EF4-FFF2-40B4-BE49-F238E27FC236}">
                <a16:creationId xmlns:a16="http://schemas.microsoft.com/office/drawing/2014/main" id="{1D871100-B3C9-2C59-7ACE-AD868ADCC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4347"/>
            <a:ext cx="6744620" cy="8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1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08E6-BC89-4D32-BFAE-19685453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 Black"/>
              </a:rPr>
              <a:t>Research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E91655-06F8-45FB-BEFD-186C3536F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79" y="2791838"/>
            <a:ext cx="10394729" cy="2588101"/>
          </a:xfrm>
        </p:spPr>
        <p:txBody>
          <a:bodyPr/>
          <a:lstStyle/>
          <a:p>
            <a:r>
              <a:rPr lang="en-US" b="1" i="0" dirty="0">
                <a:effectLst/>
                <a:latin typeface="Söhne"/>
              </a:rPr>
              <a:t>Vizier , R and RStudio</a:t>
            </a:r>
            <a:r>
              <a:rPr lang="en-US" dirty="0">
                <a:solidFill>
                  <a:srgbClr val="0F0F0F"/>
                </a:solidFill>
                <a:latin typeface="Söhne"/>
              </a:rPr>
              <a:t>, Git, SMARTY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3B6CF-3547-4C30-AA46-6372743C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</p:spTree>
    <p:extLst>
      <p:ext uri="{BB962C8B-B14F-4D97-AF65-F5344CB8AC3E}">
        <p14:creationId xmlns:p14="http://schemas.microsoft.com/office/powerpoint/2010/main" val="243453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708E6-BC89-4D32-BFAE-196854533E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Data VOLUME</a:t>
            </a:r>
          </a:p>
        </p:txBody>
      </p:sp>
      <p:sp>
        <p:nvSpPr>
          <p:cNvPr id="50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3B6CF-3547-4C30-AA46-6372743C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4245" y="6387801"/>
            <a:ext cx="5347675" cy="3850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sz="18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SMARTGEO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0EF69DF-CBE7-AD4D-DCFE-CA75F178E2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940767"/>
              </p:ext>
            </p:extLst>
          </p:nvPr>
        </p:nvGraphicFramePr>
        <p:xfrm>
          <a:off x="691547" y="691546"/>
          <a:ext cx="10805789" cy="3514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2901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708E6-BC89-4D32-BFAE-196854533E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97677" y="5097080"/>
            <a:ext cx="5499660" cy="6929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Data Flow</a:t>
            </a:r>
          </a:p>
        </p:txBody>
      </p:sp>
      <p:sp>
        <p:nvSpPr>
          <p:cNvPr id="50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3B6CF-3547-4C30-AA46-6372743C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4245" y="6387801"/>
            <a:ext cx="5347675" cy="3850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sz="18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SMARTGEO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0EF69DF-CBE7-AD4D-DCFE-CA75F178E2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539680"/>
              </p:ext>
            </p:extLst>
          </p:nvPr>
        </p:nvGraphicFramePr>
        <p:xfrm>
          <a:off x="688499" y="691546"/>
          <a:ext cx="10808837" cy="4356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119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08E6-BC89-4D32-BFAE-1968545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53988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masis MT Pro Black"/>
              </a:rPr>
              <a:t>Data Quality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3B6CF-3547-4C30-AA46-6372743C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120540-5BA9-AFFC-0872-CB93C50B8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53791"/>
              </p:ext>
            </p:extLst>
          </p:nvPr>
        </p:nvGraphicFramePr>
        <p:xfrm>
          <a:off x="581025" y="1707672"/>
          <a:ext cx="10287000" cy="3716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073">
                  <a:extLst>
                    <a:ext uri="{9D8B030D-6E8A-4147-A177-3AD203B41FA5}">
                      <a16:colId xmlns:a16="http://schemas.microsoft.com/office/drawing/2014/main" val="552615639"/>
                    </a:ext>
                  </a:extLst>
                </a:gridCol>
                <a:gridCol w="2940031">
                  <a:extLst>
                    <a:ext uri="{9D8B030D-6E8A-4147-A177-3AD203B41FA5}">
                      <a16:colId xmlns:a16="http://schemas.microsoft.com/office/drawing/2014/main" val="102488881"/>
                    </a:ext>
                  </a:extLst>
                </a:gridCol>
                <a:gridCol w="2929151">
                  <a:extLst>
                    <a:ext uri="{9D8B030D-6E8A-4147-A177-3AD203B41FA5}">
                      <a16:colId xmlns:a16="http://schemas.microsoft.com/office/drawing/2014/main" val="3033058121"/>
                    </a:ext>
                  </a:extLst>
                </a:gridCol>
                <a:gridCol w="2025679">
                  <a:extLst>
                    <a:ext uri="{9D8B030D-6E8A-4147-A177-3AD203B41FA5}">
                      <a16:colId xmlns:a16="http://schemas.microsoft.com/office/drawing/2014/main" val="1610614580"/>
                    </a:ext>
                  </a:extLst>
                </a:gridCol>
                <a:gridCol w="1921066">
                  <a:extLst>
                    <a:ext uri="{9D8B030D-6E8A-4147-A177-3AD203B41FA5}">
                      <a16:colId xmlns:a16="http://schemas.microsoft.com/office/drawing/2014/main" val="1937821295"/>
                    </a:ext>
                  </a:extLst>
                </a:gridCol>
              </a:tblGrid>
              <a:tr h="48984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18255"/>
                  </a:ext>
                </a:extLst>
              </a:tr>
              <a:tr h="73182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System -System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Generate Unique 15 digits </a:t>
                      </a:r>
                    </a:p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 id for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Id: 1234567899091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29003"/>
                  </a:ext>
                </a:extLst>
              </a:tr>
              <a:tr h="63366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Deduplication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Automatically identify and remove duplicates Use algorithms to detect and merge duplicate address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 Free Way, Manteo, NC</a:t>
                      </a:r>
                    </a:p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 FRWY, Manteo, NC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44836"/>
                  </a:ext>
                </a:extLst>
              </a:tr>
              <a:tr h="81848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Integrate data sources to consolidate address data. Merge address data from various sources into a centralized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Open Address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CoreLogic</a:t>
                      </a:r>
                      <a:b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DataB</a:t>
                      </a: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50003"/>
                  </a:ext>
                </a:extLst>
              </a:tr>
              <a:tr h="81848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Stored Source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Validate and store the source of each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76043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7ECA7D6-0379-247C-7AFC-A152F4ED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35" y="4584634"/>
            <a:ext cx="657829" cy="83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3B6CF-3547-4C30-AA46-6372743C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120540-5BA9-AFFC-0872-CB93C50B8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65943"/>
              </p:ext>
            </p:extLst>
          </p:nvPr>
        </p:nvGraphicFramePr>
        <p:xfrm>
          <a:off x="123825" y="409577"/>
          <a:ext cx="11430000" cy="5019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414">
                  <a:extLst>
                    <a:ext uri="{9D8B030D-6E8A-4147-A177-3AD203B41FA5}">
                      <a16:colId xmlns:a16="http://schemas.microsoft.com/office/drawing/2014/main" val="552615639"/>
                    </a:ext>
                  </a:extLst>
                </a:gridCol>
                <a:gridCol w="3266701">
                  <a:extLst>
                    <a:ext uri="{9D8B030D-6E8A-4147-A177-3AD203B41FA5}">
                      <a16:colId xmlns:a16="http://schemas.microsoft.com/office/drawing/2014/main" val="102488881"/>
                    </a:ext>
                  </a:extLst>
                </a:gridCol>
                <a:gridCol w="3254612">
                  <a:extLst>
                    <a:ext uri="{9D8B030D-6E8A-4147-A177-3AD203B41FA5}">
                      <a16:colId xmlns:a16="http://schemas.microsoft.com/office/drawing/2014/main" val="3033058121"/>
                    </a:ext>
                  </a:extLst>
                </a:gridCol>
                <a:gridCol w="2250754">
                  <a:extLst>
                    <a:ext uri="{9D8B030D-6E8A-4147-A177-3AD203B41FA5}">
                      <a16:colId xmlns:a16="http://schemas.microsoft.com/office/drawing/2014/main" val="1610614580"/>
                    </a:ext>
                  </a:extLst>
                </a:gridCol>
                <a:gridCol w="2134519">
                  <a:extLst>
                    <a:ext uri="{9D8B030D-6E8A-4147-A177-3AD203B41FA5}">
                      <a16:colId xmlns:a16="http://schemas.microsoft.com/office/drawing/2014/main" val="1937821295"/>
                    </a:ext>
                  </a:extLst>
                </a:gridCol>
              </a:tblGrid>
              <a:tr h="5366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18255"/>
                  </a:ext>
                </a:extLst>
              </a:tr>
              <a:tr h="8966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Transformation and Standardization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Standardize data formats and structures. Convert addresses into a common format (e.g., street, city, state, ZIP)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Heterogenous schema Matching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29003"/>
                  </a:ext>
                </a:extLst>
              </a:tr>
              <a:tr h="8966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Implement automated validation checks Validate addresses against postal databases and correct discrepancies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Smarty API with Python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844836"/>
                  </a:ext>
                </a:extLst>
              </a:tr>
              <a:tr h="8966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Geocoding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Ensure accurate geocoding for each address Automatically geocode addresses to precise geographic 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Geocoding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550003"/>
                  </a:ext>
                </a:extLst>
              </a:tr>
              <a:tr h="8966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Audit of Data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Set up an automated audit trail for data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Database Triggers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Governance</a:t>
                      </a:r>
                    </a:p>
                    <a:p>
                      <a:endPara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7500"/>
                  </a:ext>
                </a:extLst>
              </a:tr>
              <a:tr h="896615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Backtracking Data from Source to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Implement a traceability mechanism to track data from its source to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Mapped to source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Governance</a:t>
                      </a:r>
                    </a:p>
                    <a:p>
                      <a:endParaRPr lang="en-US" sz="14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11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97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0FC5-B3AB-B609-DEC4-E89D4608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masis MT Pro Black"/>
              </a:rPr>
              <a:t>Data Visualization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C42B1-806E-6E41-E6EB-7D71345D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SMARTGEO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DEC41C-01E4-F988-23E4-1A5CFEB6F2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83360" y="2132602"/>
            <a:ext cx="5799323" cy="244623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4980EE-4AA7-66C2-DC02-2BFCB6C2F804}"/>
              </a:ext>
            </a:extLst>
          </p:cNvPr>
          <p:cNvSpPr txBox="1"/>
          <p:nvPr/>
        </p:nvSpPr>
        <p:spPr>
          <a:xfrm>
            <a:off x="462116" y="5020236"/>
            <a:ext cx="48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 Extra Light" panose="020F0502020204030204" pitchFamily="34" charset="0"/>
                <a:hlinkClick r:id="rId3"/>
              </a:rPr>
              <a:t>https://pe.usps.com/text/pub28/28apc_002.htm</a:t>
            </a:r>
            <a:endParaRPr lang="en-US" dirty="0">
              <a:latin typeface="Abadi Extra Light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FCF4C-82B0-7749-7C3B-D06169129A74}"/>
              </a:ext>
            </a:extLst>
          </p:cNvPr>
          <p:cNvSpPr txBox="1"/>
          <p:nvPr/>
        </p:nvSpPr>
        <p:spPr>
          <a:xfrm>
            <a:off x="1307689" y="2045109"/>
            <a:ext cx="38542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ptos Display" panose="020B0004020202020204" pitchFamily="34" charset="0"/>
                <a:cs typeface="Angsana New" panose="020B0502040204020203" pitchFamily="18" charset="-34"/>
              </a:rPr>
              <a:t>Address Standardization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Freeway San Diago, CA, 91911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</a:t>
            </a:r>
            <a:r>
              <a:rPr lang="en-US" sz="1600" dirty="0" err="1">
                <a:latin typeface="Aptos Display" panose="020B0004020202020204" pitchFamily="34" charset="0"/>
                <a:cs typeface="Angsana New" panose="020B0502040204020203" pitchFamily="18" charset="-34"/>
              </a:rPr>
              <a:t>FreeeWY</a:t>
            </a: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 San Diago, CA, 91911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 FRWAY San Diago , CA, 91911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endParaRPr lang="en-US" sz="1600" dirty="0">
              <a:latin typeface="Aptos Display" panose="020B0004020202020204" pitchFamily="34" charset="0"/>
              <a:cs typeface="Angsana New" panose="020B0502040204020203" pitchFamily="18" charset="-34"/>
            </a:endParaRPr>
          </a:p>
          <a:p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FRWY San Diago, CA 91911</a:t>
            </a: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b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</a:b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123 FWY San </a:t>
            </a:r>
            <a:r>
              <a:rPr lang="en-US" sz="1600" dirty="0" err="1">
                <a:latin typeface="Aptos Display" panose="020B0004020202020204" pitchFamily="34" charset="0"/>
                <a:cs typeface="Angsana New" panose="020B0502040204020203" pitchFamily="18" charset="-34"/>
              </a:rPr>
              <a:t>Dgo</a:t>
            </a:r>
            <a:r>
              <a:rPr lang="en-US" sz="1600" dirty="0">
                <a:latin typeface="Aptos Display" panose="020B0004020202020204" pitchFamily="34" charset="0"/>
                <a:cs typeface="Angsana New" panose="020B0502040204020203" pitchFamily="18" charset="-34"/>
              </a:rPr>
              <a:t>, CA 91911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5" name="Picture 14" descr="Young businessman hand on head">
            <a:extLst>
              <a:ext uri="{FF2B5EF4-FFF2-40B4-BE49-F238E27FC236}">
                <a16:creationId xmlns:a16="http://schemas.microsoft.com/office/drawing/2014/main" id="{6BA9A26E-7F2E-001C-6A0E-BD9AA45F0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4" y="1965508"/>
            <a:ext cx="1214675" cy="28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9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567</Words>
  <Application>Microsoft Office PowerPoint</Application>
  <PresentationFormat>Widescreen</PresentationFormat>
  <Paragraphs>128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Abadi Extra Light</vt:lpstr>
      <vt:lpstr>Amasis MT Pro Black</vt:lpstr>
      <vt:lpstr>Amasis MT Pro Light</vt:lpstr>
      <vt:lpstr>Amasis MT Pro Medium</vt:lpstr>
      <vt:lpstr>Aparajita</vt:lpstr>
      <vt:lpstr>Aptos Display</vt:lpstr>
      <vt:lpstr>Arial</vt:lpstr>
      <vt:lpstr>Calibri</vt:lpstr>
      <vt:lpstr>Impact</vt:lpstr>
      <vt:lpstr>Söhne</vt:lpstr>
      <vt:lpstr>Main Event</vt:lpstr>
      <vt:lpstr>CS520 Data Integration, Warehousing &amp; Governance</vt:lpstr>
      <vt:lpstr>Interest of Domain</vt:lpstr>
      <vt:lpstr>Data Sources </vt:lpstr>
      <vt:lpstr>Research TOOLS</vt:lpstr>
      <vt:lpstr>Data VOLUME</vt:lpstr>
      <vt:lpstr>Data Flow</vt:lpstr>
      <vt:lpstr>Data Quality Problem</vt:lpstr>
      <vt:lpstr>PowerPoint Presentation</vt:lpstr>
      <vt:lpstr>Data Visualization</vt:lpstr>
      <vt:lpstr>Data Visualization</vt:lpstr>
      <vt:lpstr>Data Visualization</vt:lpstr>
      <vt:lpstr>Validation TOOL</vt:lpstr>
      <vt:lpstr>Data Visualization</vt:lpstr>
      <vt:lpstr>WORKSPACE </vt:lpstr>
      <vt:lpstr>               Question ? 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Nirbhay Ping Pong Game</dc:title>
  <dc:creator>Nirbhay Tibadiya</dc:creator>
  <cp:lastModifiedBy>Nirbhay Tibadiya</cp:lastModifiedBy>
  <cp:revision>14</cp:revision>
  <dcterms:created xsi:type="dcterms:W3CDTF">2020-09-22T20:48:57Z</dcterms:created>
  <dcterms:modified xsi:type="dcterms:W3CDTF">2023-12-01T13:42:46Z</dcterms:modified>
</cp:coreProperties>
</file>